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62" d="100"/>
          <a:sy n="162" d="100"/>
        </p:scale>
        <p:origin x="14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k, Harvinder S. (Dr.)" userId="d32694f3-b4fa-41cf-89fa-afd41573fbff" providerId="ADAL" clId="{7D023F7C-EE69-4913-887D-29E345698149}"/>
    <pc:docChg chg="modSld">
      <pc:chgData name="Virk, Harvinder S. (Dr.)" userId="d32694f3-b4fa-41cf-89fa-afd41573fbff" providerId="ADAL" clId="{7D023F7C-EE69-4913-887D-29E345698149}" dt="2026-03-19T15:48:36.021" v="0" actId="20577"/>
      <pc:docMkLst>
        <pc:docMk/>
      </pc:docMkLst>
      <pc:sldChg chg="modSp mod">
        <pc:chgData name="Virk, Harvinder S. (Dr.)" userId="d32694f3-b4fa-41cf-89fa-afd41573fbff" providerId="ADAL" clId="{7D023F7C-EE69-4913-887D-29E345698149}" dt="2026-03-19T15:48:36.021" v="0" actId="20577"/>
        <pc:sldMkLst>
          <pc:docMk/>
          <pc:sldMk cId="0" sldId="256"/>
        </pc:sldMkLst>
        <pc:spChg chg="mod">
          <ac:chgData name="Virk, Harvinder S. (Dr.)" userId="d32694f3-b4fa-41cf-89fa-afd41573fbff" providerId="ADAL" clId="{7D023F7C-EE69-4913-887D-29E345698149}" dt="2026-03-19T15:48:36.021" v="0" actId="20577"/>
          <ac:spMkLst>
            <pc:docMk/>
            <pc:sldMk cId="0" sldId="256"/>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750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This is the condensed key messages deck for use before the live searching portion of a workshop. You can optionally start with the 'Why antibody choice matters' video before these slides.
These 7 slides should take about 10 minutes to present. Then move to live searching with participants' own targets.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ANTIBODIES
Three types: polyclonal (multiple epitopes, non-renewable, batch variable), monoclonal (single epitope, renewable in principle but hybridomas can drift), recombinant (single epitope, sequence-defined, fully renewable, lowest batch variability).
Key message: recombinant is the future of antibody manufacturing. If a recombinant option exists for your target, prefer it.</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VALIDATION IS KEY
Antibody performance varies by application, sample, and protocol. Characterisation (what does this antibody do generally?) is different from validation (does it work for MY experiment?).
The five pillars: genetic, orthogonal, independent antibody, tagged expression, IP-MS. Genetic strategies are the most robust when feasible.
The e-learning (Module 2) covers each pillar in detail. For the workshop, the key point is: genetic validation gives you the strongest evidence, and you should look for it first.
Note the waste numbers: 69 antibodies linked to &gt;4000 patient samples and &gt;500 animal samples consumed.</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TWO-STEP DECISION FRAMEWORK
This is the practical framework people should take away.
Step 1: Can the antibody detect the target at all? Use knockout (strongest), knockdown (for essential genes), or tagged expression (useful but overexpression is an easy test).
Step 2: Does it work in YOUR specific sample? Genetic manipulation of your actual cells if possible, independent antibody concordance, orthogonal comparison with non-antibody methods, or showing expected changes with cell treatment.
Key message: Step 1 is about the antibody. Step 2 is about your experiment.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REAL DATA LOOK LIKE?
TMEM106b Western blot characterisation from YCharOS (Ayoubi et al., F1000Research).
Walk through: WT = protein present, KO = protein deleted. Expected size ~31 kDa. ** = recombinant, * = monoclonal, no star = polyclonal.
Point out: ab244516 shows a clean band at the right size in WT, absent in KO — that's a pass. A20165 shows multiple bands at wrong sizes in both lanes — that's non-specific. 93334** (recombinant) shows a clean result.
This is exactly the kind of data you'll be looking for during the live searching portion.</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FINDINGS
Two takeaways for antibody selection:
1. CHOOSE RECOMBINANT when available. Pass rates: WB 67% vs 27% (polyclonal), IP 54% vs 39%, IF 48% vs 22%.
2. LOOK FOR GENETIC VALIDATION DATA. Most vendor data is orthogonal (RNA correlation etc.) which is poorly predictive of actual performance — especially for IF where 62% of antibodies with orthogonal-only vendor data failed. Genetic validation (KO/KD) is far more reliable.
Practical message: when searching, prioritise recombinant antibodies with knockout-validated vendor data.</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RRIDs — REPORTING YOUR ANTIBODY USE
When you publish, include the RRID (Research Resource Identifier) for every antibody. This enables others to find exactly which antibody you used.
RRIDs link to information pages with source catalogue details. Journals increasingly ask for them. It takes 30 seconds to look up on scicrunch.org.
This matters because products get renamed, discontinued, or sold by different vendors. Without an RRID, the next researcher may not be able to identify what you actually used.</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 TRANSITION
Run through the six points quickly, then transition to the live searching portion.
'OK, those are the key principles. Now let's put them into practice. Who wants to go first? Tell us your target protein and which application you need it for, and we'll search together.'
From here, follow the workshop framework: Google → OGA → CiteAb/BenchSci → HCDM if relevant → Resource Pack.</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0428A"/>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86BEF0"/>
          </a:solidFill>
          <a:ln/>
        </p:spPr>
      </p:sp>
      <p:sp>
        <p:nvSpPr>
          <p:cNvPr id="3" name="Text 1"/>
          <p:cNvSpPr/>
          <p:nvPr/>
        </p:nvSpPr>
        <p:spPr>
          <a:xfrm>
            <a:off x="457200" y="914400"/>
            <a:ext cx="8229600" cy="1371600"/>
          </a:xfrm>
          <a:prstGeom prst="rect">
            <a:avLst/>
          </a:prstGeom>
          <a:noFill/>
          <a:ln/>
        </p:spPr>
        <p:txBody>
          <a:bodyPr wrap="square" lIns="0" tIns="0" rIns="0" bIns="0" rtlCol="0" anchor="ctr"/>
          <a:lstStyle/>
          <a:p>
            <a:pPr marL="0" indent="0">
              <a:buNone/>
            </a:pPr>
            <a:r>
              <a:rPr lang="en-US" sz="4000" b="1" dirty="0">
                <a:solidFill>
                  <a:srgbClr val="FFFFFF"/>
                </a:solidFill>
                <a:latin typeface="Open Sans" pitchFamily="34" charset="0"/>
                <a:ea typeface="Open Sans" pitchFamily="34" charset="-122"/>
                <a:cs typeface="Open Sans" pitchFamily="34" charset="-120"/>
              </a:rPr>
              <a:t>Antibody choice and use</a:t>
            </a:r>
            <a:endParaRPr lang="en-US" sz="4000" dirty="0"/>
          </a:p>
        </p:txBody>
      </p:sp>
      <p:sp>
        <p:nvSpPr>
          <p:cNvPr id="4" name="Text 2"/>
          <p:cNvSpPr/>
          <p:nvPr/>
        </p:nvSpPr>
        <p:spPr>
          <a:xfrm>
            <a:off x="457200" y="2377440"/>
            <a:ext cx="8229600" cy="548640"/>
          </a:xfrm>
          <a:prstGeom prst="rect">
            <a:avLst/>
          </a:prstGeom>
          <a:noFill/>
          <a:ln/>
        </p:spPr>
        <p:txBody>
          <a:bodyPr wrap="square" lIns="0" tIns="0" rIns="0" bIns="0" rtlCol="0" anchor="ctr"/>
          <a:lstStyle/>
          <a:p>
            <a:pPr marL="0" indent="0">
              <a:buNone/>
            </a:pPr>
            <a:r>
              <a:rPr lang="en-US" sz="2200" i="1" dirty="0">
                <a:solidFill>
                  <a:srgbClr val="86BEF0"/>
                </a:solidFill>
                <a:latin typeface="Open Sans" pitchFamily="34" charset="0"/>
                <a:ea typeface="Open Sans" pitchFamily="34" charset="-122"/>
                <a:cs typeface="Open Sans" pitchFamily="34" charset="-120"/>
              </a:rPr>
              <a:t>Key messages for your workshop</a:t>
            </a:r>
            <a:endParaRPr lang="en-US" sz="2200" dirty="0"/>
          </a:p>
        </p:txBody>
      </p:sp>
      <p:sp>
        <p:nvSpPr>
          <p:cNvPr id="5" name="Text 3"/>
          <p:cNvSpPr/>
          <p:nvPr/>
        </p:nvSpPr>
        <p:spPr>
          <a:xfrm>
            <a:off x="457200" y="3474720"/>
            <a:ext cx="6400800" cy="731520"/>
          </a:xfrm>
          <a:prstGeom prst="rect">
            <a:avLst/>
          </a:prstGeom>
          <a:noFill/>
          <a:ln/>
        </p:spPr>
        <p:txBody>
          <a:bodyPr wrap="square" rtlCol="0" anchor="ctr"/>
          <a:lstStyle/>
          <a:p>
            <a:pPr marL="0" indent="0">
              <a:lnSpc>
                <a:spcPct val="140000"/>
              </a:lnSpc>
              <a:buNone/>
            </a:pPr>
            <a:r>
              <a:rPr lang="en-US" sz="1300" dirty="0">
                <a:solidFill>
                  <a:srgbClr val="8BAAD4"/>
                </a:solidFill>
                <a:latin typeface="Open Sans" pitchFamily="34" charset="0"/>
                <a:ea typeface="Open Sans" pitchFamily="34" charset="-122"/>
                <a:cs typeface="Open Sans" pitchFamily="34" charset="-120"/>
              </a:rPr>
              <a:t>Use these slides before moving to live antibody </a:t>
            </a:r>
            <a:r>
              <a:rPr lang="en-US" sz="1300">
                <a:solidFill>
                  <a:srgbClr val="8BAAD4"/>
                </a:solidFill>
                <a:latin typeface="Open Sans" pitchFamily="34" charset="0"/>
                <a:ea typeface="Open Sans" pitchFamily="34" charset="-122"/>
                <a:cs typeface="Open Sans" pitchFamily="34" charset="-120"/>
              </a:rPr>
              <a:t>searching.</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home/claude/mc_types_of_antibodies.png"/>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home/claude/mc_validation_is_key.png"/>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4892040"/>
            <a:ext cx="9144000" cy="251460"/>
          </a:xfrm>
          <a:prstGeom prst="rect">
            <a:avLst/>
          </a:prstGeom>
          <a:solidFill>
            <a:srgbClr val="10428A"/>
          </a:solidFill>
          <a:ln/>
        </p:spPr>
      </p:sp>
      <p:sp>
        <p:nvSpPr>
          <p:cNvPr id="3" name="Text 1"/>
          <p:cNvSpPr/>
          <p:nvPr/>
        </p:nvSpPr>
        <p:spPr>
          <a:xfrm>
            <a:off x="365760" y="4892040"/>
            <a:ext cx="5486400" cy="251460"/>
          </a:xfrm>
          <a:prstGeom prst="rect">
            <a:avLst/>
          </a:prstGeom>
          <a:noFill/>
          <a:ln/>
        </p:spPr>
        <p:txBody>
          <a:bodyPr wrap="square" rtlCol="0" anchor="ctr"/>
          <a:lstStyle/>
          <a:p>
            <a:pPr marL="0" indent="0">
              <a:buNone/>
            </a:pPr>
            <a:r>
              <a:rPr lang="en-US" sz="900" dirty="0">
                <a:solidFill>
                  <a:srgbClr val="86BEF0"/>
                </a:solidFill>
                <a:latin typeface="Open Sans" pitchFamily="34" charset="0"/>
                <a:ea typeface="Open Sans" pitchFamily="34" charset="-122"/>
                <a:cs typeface="Open Sans" pitchFamily="34" charset="-120"/>
              </a:rPr>
              <a:t>OGA Champions Workshop — Key Messages</a:t>
            </a:r>
            <a:endParaRPr lang="en-US" sz="900" dirty="0"/>
          </a:p>
        </p:txBody>
      </p:sp>
      <p:sp>
        <p:nvSpPr>
          <p:cNvPr id="4" name="Text 2"/>
          <p:cNvSpPr/>
          <p:nvPr/>
        </p:nvSpPr>
        <p:spPr>
          <a:xfrm>
            <a:off x="5486400" y="4892040"/>
            <a:ext cx="3291840" cy="251460"/>
          </a:xfrm>
          <a:prstGeom prst="rect">
            <a:avLst/>
          </a:prstGeom>
          <a:noFill/>
          <a:ln/>
        </p:spPr>
        <p:txBody>
          <a:bodyPr wrap="square" rtlCol="0" anchor="ctr"/>
          <a:lstStyle/>
          <a:p>
            <a:pPr marL="0" indent="0" algn="r">
              <a:buNone/>
            </a:pPr>
            <a:r>
              <a:rPr lang="en-US" sz="900" dirty="0">
                <a:solidFill>
                  <a:srgbClr val="86BEF0"/>
                </a:solidFill>
                <a:latin typeface="Open Sans" pitchFamily="34" charset="0"/>
                <a:ea typeface="Open Sans" pitchFamily="34" charset="-122"/>
                <a:cs typeface="Open Sans" pitchFamily="34" charset="-120"/>
              </a:rPr>
              <a:t>onlygoodantibodies.co.uk</a:t>
            </a:r>
            <a:endParaRPr lang="en-US" sz="900" dirty="0"/>
          </a:p>
        </p:txBody>
      </p:sp>
      <p:sp>
        <p:nvSpPr>
          <p:cNvPr id="5" name="Shape 3"/>
          <p:cNvSpPr/>
          <p:nvPr/>
        </p:nvSpPr>
        <p:spPr>
          <a:xfrm>
            <a:off x="365760" y="274320"/>
            <a:ext cx="8412480" cy="502920"/>
          </a:xfrm>
          <a:prstGeom prst="rect">
            <a:avLst/>
          </a:prstGeom>
          <a:solidFill>
            <a:srgbClr val="86BEF0">
              <a:alpha val="30000"/>
            </a:srgbClr>
          </a:solidFill>
          <a:ln/>
        </p:spPr>
      </p:sp>
      <p:sp>
        <p:nvSpPr>
          <p:cNvPr id="6" name="Text 4"/>
          <p:cNvSpPr/>
          <p:nvPr/>
        </p:nvSpPr>
        <p:spPr>
          <a:xfrm>
            <a:off x="548640" y="274320"/>
            <a:ext cx="8046720" cy="502920"/>
          </a:xfrm>
          <a:prstGeom prst="rect">
            <a:avLst/>
          </a:prstGeom>
          <a:noFill/>
          <a:ln/>
        </p:spPr>
        <p:txBody>
          <a:bodyPr wrap="square" lIns="0" tIns="0" rIns="0" bIns="0" rtlCol="0" anchor="ctr"/>
          <a:lstStyle/>
          <a:p>
            <a:pPr marL="0" indent="0">
              <a:buNone/>
            </a:pPr>
            <a:r>
              <a:rPr lang="en-US" sz="1600" b="1" dirty="0">
                <a:solidFill>
                  <a:srgbClr val="10428A"/>
                </a:solidFill>
                <a:latin typeface="Open Sans" pitchFamily="34" charset="0"/>
                <a:ea typeface="Open Sans" pitchFamily="34" charset="-122"/>
                <a:cs typeface="Open Sans" pitchFamily="34" charset="-120"/>
              </a:rPr>
              <a:t>Step 1: Confirm antibody can detect target protein</a:t>
            </a:r>
            <a:endParaRPr lang="en-US" sz="1600" dirty="0"/>
          </a:p>
        </p:txBody>
      </p:sp>
      <p:sp>
        <p:nvSpPr>
          <p:cNvPr id="7" name="Shape 5"/>
          <p:cNvSpPr/>
          <p:nvPr/>
        </p:nvSpPr>
        <p:spPr>
          <a:xfrm>
            <a:off x="365760" y="914400"/>
            <a:ext cx="2560320" cy="1463040"/>
          </a:xfrm>
          <a:prstGeom prst="rect">
            <a:avLst/>
          </a:prstGeom>
          <a:solidFill>
            <a:srgbClr val="F0F4FA"/>
          </a:solidFill>
          <a:ln/>
        </p:spPr>
      </p:sp>
      <p:sp>
        <p:nvSpPr>
          <p:cNvPr id="8" name="Text 6"/>
          <p:cNvSpPr/>
          <p:nvPr/>
        </p:nvSpPr>
        <p:spPr>
          <a:xfrm>
            <a:off x="502920" y="960120"/>
            <a:ext cx="2286000" cy="320040"/>
          </a:xfrm>
          <a:prstGeom prst="rect">
            <a:avLst/>
          </a:prstGeom>
          <a:noFill/>
          <a:ln/>
        </p:spPr>
        <p:txBody>
          <a:bodyPr wrap="square" lIns="0" tIns="0" rIns="0" bIns="0" rtlCol="0" anchor="ctr"/>
          <a:lstStyle/>
          <a:p>
            <a:pPr marL="0" indent="0">
              <a:buNone/>
            </a:pPr>
            <a:r>
              <a:rPr lang="en-US" sz="1300" b="1" dirty="0">
                <a:solidFill>
                  <a:srgbClr val="10428A"/>
                </a:solidFill>
                <a:latin typeface="Open Sans" pitchFamily="34" charset="0"/>
                <a:ea typeface="Open Sans" pitchFamily="34" charset="-122"/>
                <a:cs typeface="Open Sans" pitchFamily="34" charset="-120"/>
              </a:rPr>
              <a:t>Knockout</a:t>
            </a:r>
            <a:endParaRPr lang="en-US" sz="1300" dirty="0"/>
          </a:p>
        </p:txBody>
      </p:sp>
      <p:sp>
        <p:nvSpPr>
          <p:cNvPr id="9" name="Text 7"/>
          <p:cNvSpPr/>
          <p:nvPr/>
        </p:nvSpPr>
        <p:spPr>
          <a:xfrm>
            <a:off x="502920" y="1280160"/>
            <a:ext cx="2286000" cy="1005840"/>
          </a:xfrm>
          <a:prstGeom prst="rect">
            <a:avLst/>
          </a:prstGeom>
          <a:noFill/>
          <a:ln/>
        </p:spPr>
        <p:txBody>
          <a:bodyPr wrap="square" rtlCol="0" anchor="ctr"/>
          <a:lstStyle/>
          <a:p>
            <a:pPr marL="0" indent="0">
              <a:lnSpc>
                <a:spcPct val="125000"/>
              </a:lnSpc>
              <a:buNone/>
            </a:pPr>
            <a:r>
              <a:rPr lang="en-US" sz="1000" dirty="0">
                <a:solidFill>
                  <a:srgbClr val="2D3748"/>
                </a:solidFill>
                <a:latin typeface="Open Sans" pitchFamily="34" charset="0"/>
                <a:ea typeface="Open Sans" pitchFamily="34" charset="-122"/>
                <a:cs typeface="Open Sans" pitchFamily="34" charset="-120"/>
              </a:rPr>
              <a:t>Requires cell line with expression.</a:t>
            </a:r>
            <a:endParaRPr lang="en-US" sz="1000" dirty="0"/>
          </a:p>
          <a:p>
            <a:pPr marL="0" indent="0">
              <a:lnSpc>
                <a:spcPct val="125000"/>
              </a:lnSpc>
              <a:buNone/>
            </a:pPr>
            <a:r>
              <a:rPr lang="en-US" sz="1000" dirty="0">
                <a:solidFill>
                  <a:srgbClr val="2D3748"/>
                </a:solidFill>
                <a:latin typeface="Open Sans" pitchFamily="34" charset="0"/>
                <a:ea typeface="Open Sans" pitchFamily="34" charset="-122"/>
                <a:cs typeface="Open Sans" pitchFamily="34" charset="-120"/>
              </a:rPr>
              <a:t>Protein not critical for survival.</a:t>
            </a:r>
            <a:endParaRPr lang="en-US" sz="1000" dirty="0"/>
          </a:p>
          <a:p>
            <a:pPr marL="0" indent="0">
              <a:lnSpc>
                <a:spcPct val="125000"/>
              </a:lnSpc>
              <a:buNone/>
            </a:pPr>
            <a:r>
              <a:rPr lang="en-US" sz="1000" dirty="0">
                <a:solidFill>
                  <a:srgbClr val="2D3748"/>
                </a:solidFill>
                <a:latin typeface="Open Sans" pitchFamily="34" charset="0"/>
                <a:ea typeface="Open Sans" pitchFamily="34" charset="-122"/>
                <a:cs typeface="Open Sans" pitchFamily="34" charset="-120"/>
              </a:rPr>
              <a:t>Watch for splice variants.</a:t>
            </a:r>
            <a:endParaRPr lang="en-US" sz="1000" dirty="0"/>
          </a:p>
        </p:txBody>
      </p:sp>
      <p:sp>
        <p:nvSpPr>
          <p:cNvPr id="10" name="Shape 8"/>
          <p:cNvSpPr/>
          <p:nvPr/>
        </p:nvSpPr>
        <p:spPr>
          <a:xfrm>
            <a:off x="3200400" y="914400"/>
            <a:ext cx="2560320" cy="1463040"/>
          </a:xfrm>
          <a:prstGeom prst="rect">
            <a:avLst/>
          </a:prstGeom>
          <a:solidFill>
            <a:srgbClr val="F0F4FA"/>
          </a:solidFill>
          <a:ln/>
        </p:spPr>
      </p:sp>
      <p:sp>
        <p:nvSpPr>
          <p:cNvPr id="11" name="Text 9"/>
          <p:cNvSpPr/>
          <p:nvPr/>
        </p:nvSpPr>
        <p:spPr>
          <a:xfrm>
            <a:off x="3337560" y="960120"/>
            <a:ext cx="2286000" cy="320040"/>
          </a:xfrm>
          <a:prstGeom prst="rect">
            <a:avLst/>
          </a:prstGeom>
          <a:noFill/>
          <a:ln/>
        </p:spPr>
        <p:txBody>
          <a:bodyPr wrap="square" lIns="0" tIns="0" rIns="0" bIns="0" rtlCol="0" anchor="ctr"/>
          <a:lstStyle/>
          <a:p>
            <a:pPr marL="0" indent="0">
              <a:buNone/>
            </a:pPr>
            <a:r>
              <a:rPr lang="en-US" sz="1300" b="1" dirty="0">
                <a:solidFill>
                  <a:srgbClr val="10428A"/>
                </a:solidFill>
                <a:latin typeface="Open Sans" pitchFamily="34" charset="0"/>
                <a:ea typeface="Open Sans" pitchFamily="34" charset="-122"/>
                <a:cs typeface="Open Sans" pitchFamily="34" charset="-120"/>
              </a:rPr>
              <a:t>Knockdown</a:t>
            </a:r>
            <a:endParaRPr lang="en-US" sz="1300" dirty="0"/>
          </a:p>
        </p:txBody>
      </p:sp>
      <p:sp>
        <p:nvSpPr>
          <p:cNvPr id="12" name="Text 10"/>
          <p:cNvSpPr/>
          <p:nvPr/>
        </p:nvSpPr>
        <p:spPr>
          <a:xfrm>
            <a:off x="3337560" y="1280160"/>
            <a:ext cx="2286000" cy="1005840"/>
          </a:xfrm>
          <a:prstGeom prst="rect">
            <a:avLst/>
          </a:prstGeom>
          <a:noFill/>
          <a:ln/>
        </p:spPr>
        <p:txBody>
          <a:bodyPr wrap="square" rtlCol="0" anchor="ctr"/>
          <a:lstStyle/>
          <a:p>
            <a:pPr marL="0" indent="0">
              <a:lnSpc>
                <a:spcPct val="125000"/>
              </a:lnSpc>
              <a:buNone/>
            </a:pPr>
            <a:r>
              <a:rPr lang="en-US" sz="1000" dirty="0">
                <a:solidFill>
                  <a:srgbClr val="2D3748"/>
                </a:solidFill>
                <a:latin typeface="Open Sans" pitchFamily="34" charset="0"/>
                <a:ea typeface="Open Sans" pitchFamily="34" charset="-122"/>
                <a:cs typeface="Open Sans" pitchFamily="34" charset="-120"/>
              </a:rPr>
              <a:t>For essential proteins.</a:t>
            </a:r>
            <a:endParaRPr lang="en-US" sz="1000" dirty="0"/>
          </a:p>
          <a:p>
            <a:pPr marL="0" indent="0">
              <a:lnSpc>
                <a:spcPct val="125000"/>
              </a:lnSpc>
              <a:buNone/>
            </a:pPr>
            <a:r>
              <a:rPr lang="en-US" sz="1000" dirty="0">
                <a:solidFill>
                  <a:srgbClr val="2D3748"/>
                </a:solidFill>
                <a:latin typeface="Open Sans" pitchFamily="34" charset="0"/>
                <a:ea typeface="Open Sans" pitchFamily="34" charset="-122"/>
                <a:cs typeface="Open Sans" pitchFamily="34" charset="-120"/>
              </a:rPr>
              <a:t>Requires efficient KD.</a:t>
            </a:r>
            <a:endParaRPr lang="en-US" sz="1000" dirty="0"/>
          </a:p>
          <a:p>
            <a:pPr marL="0" indent="0">
              <a:lnSpc>
                <a:spcPct val="125000"/>
              </a:lnSpc>
              <a:buNone/>
            </a:pPr>
            <a:r>
              <a:rPr lang="en-US" sz="1000" dirty="0">
                <a:solidFill>
                  <a:srgbClr val="2D3748"/>
                </a:solidFill>
                <a:latin typeface="Open Sans" pitchFamily="34" charset="0"/>
                <a:ea typeface="Open Sans" pitchFamily="34" charset="-122"/>
                <a:cs typeface="Open Sans" pitchFamily="34" charset="-120"/>
              </a:rPr>
              <a:t>Watch for splice variants.</a:t>
            </a:r>
            <a:endParaRPr lang="en-US" sz="1000" dirty="0"/>
          </a:p>
        </p:txBody>
      </p:sp>
      <p:sp>
        <p:nvSpPr>
          <p:cNvPr id="13" name="Shape 11"/>
          <p:cNvSpPr/>
          <p:nvPr/>
        </p:nvSpPr>
        <p:spPr>
          <a:xfrm>
            <a:off x="6035040" y="914400"/>
            <a:ext cx="2560320" cy="1463040"/>
          </a:xfrm>
          <a:prstGeom prst="rect">
            <a:avLst/>
          </a:prstGeom>
          <a:solidFill>
            <a:srgbClr val="F0F4FA"/>
          </a:solidFill>
          <a:ln/>
        </p:spPr>
      </p:sp>
      <p:sp>
        <p:nvSpPr>
          <p:cNvPr id="14" name="Text 12"/>
          <p:cNvSpPr/>
          <p:nvPr/>
        </p:nvSpPr>
        <p:spPr>
          <a:xfrm>
            <a:off x="6172200" y="960120"/>
            <a:ext cx="2286000" cy="320040"/>
          </a:xfrm>
          <a:prstGeom prst="rect">
            <a:avLst/>
          </a:prstGeom>
          <a:noFill/>
          <a:ln/>
        </p:spPr>
        <p:txBody>
          <a:bodyPr wrap="square" lIns="0" tIns="0" rIns="0" bIns="0" rtlCol="0" anchor="ctr"/>
          <a:lstStyle/>
          <a:p>
            <a:pPr marL="0" indent="0">
              <a:buNone/>
            </a:pPr>
            <a:r>
              <a:rPr lang="en-US" sz="1300" b="1" dirty="0">
                <a:solidFill>
                  <a:srgbClr val="10428A"/>
                </a:solidFill>
                <a:latin typeface="Open Sans" pitchFamily="34" charset="0"/>
                <a:ea typeface="Open Sans" pitchFamily="34" charset="-122"/>
                <a:cs typeface="Open Sans" pitchFamily="34" charset="-120"/>
              </a:rPr>
              <a:t>Tagged expression</a:t>
            </a:r>
            <a:endParaRPr lang="en-US" sz="1300" dirty="0"/>
          </a:p>
        </p:txBody>
      </p:sp>
      <p:sp>
        <p:nvSpPr>
          <p:cNvPr id="15" name="Text 13"/>
          <p:cNvSpPr/>
          <p:nvPr/>
        </p:nvSpPr>
        <p:spPr>
          <a:xfrm>
            <a:off x="6172200" y="1280160"/>
            <a:ext cx="2286000" cy="1005840"/>
          </a:xfrm>
          <a:prstGeom prst="rect">
            <a:avLst/>
          </a:prstGeom>
          <a:noFill/>
          <a:ln/>
        </p:spPr>
        <p:txBody>
          <a:bodyPr wrap="square" rtlCol="0" anchor="ctr"/>
          <a:lstStyle/>
          <a:p>
            <a:pPr marL="0" indent="0">
              <a:lnSpc>
                <a:spcPct val="125000"/>
              </a:lnSpc>
              <a:buNone/>
            </a:pPr>
            <a:r>
              <a:rPr lang="en-US" sz="1000" dirty="0">
                <a:solidFill>
                  <a:srgbClr val="2D3748"/>
                </a:solidFill>
                <a:latin typeface="Open Sans" pitchFamily="34" charset="0"/>
                <a:ea typeface="Open Sans" pitchFamily="34" charset="-122"/>
                <a:cs typeface="Open Sans" pitchFamily="34" charset="-120"/>
              </a:rPr>
              <a:t>Requires plasmid + tag.</a:t>
            </a:r>
            <a:endParaRPr lang="en-US" sz="1000" dirty="0"/>
          </a:p>
          <a:p>
            <a:pPr marL="0" indent="0">
              <a:lnSpc>
                <a:spcPct val="125000"/>
              </a:lnSpc>
              <a:buNone/>
            </a:pPr>
            <a:r>
              <a:rPr lang="en-US" sz="1000" dirty="0">
                <a:solidFill>
                  <a:srgbClr val="2D3748"/>
                </a:solidFill>
                <a:latin typeface="Open Sans" pitchFamily="34" charset="0"/>
                <a:ea typeface="Open Sans" pitchFamily="34" charset="-122"/>
                <a:cs typeface="Open Sans" pitchFamily="34" charset="-120"/>
              </a:rPr>
              <a:t>May not reflect specificity</a:t>
            </a:r>
            <a:endParaRPr lang="en-US" sz="1000" dirty="0"/>
          </a:p>
          <a:p>
            <a:pPr marL="0" indent="0">
              <a:lnSpc>
                <a:spcPct val="125000"/>
              </a:lnSpc>
              <a:buNone/>
            </a:pPr>
            <a:r>
              <a:rPr lang="en-US" sz="1000" dirty="0">
                <a:solidFill>
                  <a:srgbClr val="2D3748"/>
                </a:solidFill>
                <a:latin typeface="Open Sans" pitchFamily="34" charset="0"/>
                <a:ea typeface="Open Sans" pitchFamily="34" charset="-122"/>
                <a:cs typeface="Open Sans" pitchFamily="34" charset="-120"/>
              </a:rPr>
              <a:t>at endogenous levels.</a:t>
            </a:r>
            <a:endParaRPr lang="en-US" sz="1000" dirty="0"/>
          </a:p>
        </p:txBody>
      </p:sp>
      <p:sp>
        <p:nvSpPr>
          <p:cNvPr id="16" name="Shape 14"/>
          <p:cNvSpPr/>
          <p:nvPr/>
        </p:nvSpPr>
        <p:spPr>
          <a:xfrm>
            <a:off x="365760" y="2560320"/>
            <a:ext cx="8412480" cy="502920"/>
          </a:xfrm>
          <a:prstGeom prst="rect">
            <a:avLst/>
          </a:prstGeom>
          <a:solidFill>
            <a:srgbClr val="86BEF0">
              <a:alpha val="30000"/>
            </a:srgbClr>
          </a:solidFill>
          <a:ln/>
        </p:spPr>
      </p:sp>
      <p:sp>
        <p:nvSpPr>
          <p:cNvPr id="17" name="Text 15"/>
          <p:cNvSpPr/>
          <p:nvPr/>
        </p:nvSpPr>
        <p:spPr>
          <a:xfrm>
            <a:off x="548640" y="2560320"/>
            <a:ext cx="8046720" cy="502920"/>
          </a:xfrm>
          <a:prstGeom prst="rect">
            <a:avLst/>
          </a:prstGeom>
          <a:noFill/>
          <a:ln/>
        </p:spPr>
        <p:txBody>
          <a:bodyPr wrap="square" lIns="0" tIns="0" rIns="0" bIns="0" rtlCol="0" anchor="ctr"/>
          <a:lstStyle/>
          <a:p>
            <a:pPr marL="0" indent="0">
              <a:buNone/>
            </a:pPr>
            <a:r>
              <a:rPr lang="en-US" sz="1600" b="1" dirty="0">
                <a:solidFill>
                  <a:srgbClr val="10428A"/>
                </a:solidFill>
                <a:latin typeface="Open Sans" pitchFamily="34" charset="0"/>
                <a:ea typeface="Open Sans" pitchFamily="34" charset="-122"/>
                <a:cs typeface="Open Sans" pitchFamily="34" charset="-120"/>
              </a:rPr>
              <a:t>Step 2: Supportive evidence in your sample of interest</a:t>
            </a:r>
            <a:endParaRPr lang="en-US" sz="1600" dirty="0"/>
          </a:p>
        </p:txBody>
      </p:sp>
      <p:sp>
        <p:nvSpPr>
          <p:cNvPr id="18" name="Shape 16"/>
          <p:cNvSpPr/>
          <p:nvPr/>
        </p:nvSpPr>
        <p:spPr>
          <a:xfrm>
            <a:off x="365760" y="3200400"/>
            <a:ext cx="1920240" cy="1463040"/>
          </a:xfrm>
          <a:prstGeom prst="rect">
            <a:avLst/>
          </a:prstGeom>
          <a:solidFill>
            <a:srgbClr val="F0F4FA"/>
          </a:solidFill>
          <a:ln/>
        </p:spPr>
      </p:sp>
      <p:sp>
        <p:nvSpPr>
          <p:cNvPr id="19" name="Text 17"/>
          <p:cNvSpPr/>
          <p:nvPr/>
        </p:nvSpPr>
        <p:spPr>
          <a:xfrm>
            <a:off x="457200" y="3246120"/>
            <a:ext cx="1737360" cy="320040"/>
          </a:xfrm>
          <a:prstGeom prst="rect">
            <a:avLst/>
          </a:prstGeom>
          <a:noFill/>
          <a:ln/>
        </p:spPr>
        <p:txBody>
          <a:bodyPr wrap="square" lIns="0" tIns="0" rIns="0" bIns="0" rtlCol="0" anchor="ctr"/>
          <a:lstStyle/>
          <a:p>
            <a:pPr marL="0" indent="0">
              <a:buNone/>
            </a:pPr>
            <a:r>
              <a:rPr lang="en-US" sz="1100" b="1" dirty="0">
                <a:solidFill>
                  <a:srgbClr val="10428A"/>
                </a:solidFill>
                <a:latin typeface="Open Sans" pitchFamily="34" charset="0"/>
                <a:ea typeface="Open Sans" pitchFamily="34" charset="-122"/>
                <a:cs typeface="Open Sans" pitchFamily="34" charset="-120"/>
              </a:rPr>
              <a:t>Genetic manipulation</a:t>
            </a:r>
            <a:endParaRPr lang="en-US" sz="1100" dirty="0"/>
          </a:p>
        </p:txBody>
      </p:sp>
      <p:sp>
        <p:nvSpPr>
          <p:cNvPr id="20" name="Text 18"/>
          <p:cNvSpPr/>
          <p:nvPr/>
        </p:nvSpPr>
        <p:spPr>
          <a:xfrm>
            <a:off x="457200" y="3566160"/>
            <a:ext cx="1737360" cy="1005840"/>
          </a:xfrm>
          <a:prstGeom prst="rect">
            <a:avLst/>
          </a:prstGeom>
          <a:noFill/>
          <a:ln/>
        </p:spPr>
        <p:txBody>
          <a:bodyPr wrap="square" rtlCol="0" anchor="ctr"/>
          <a:lstStyle/>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May be first step</a:t>
            </a:r>
            <a:endParaRPr lang="en-US" sz="950" dirty="0"/>
          </a:p>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if possible.</a:t>
            </a:r>
            <a:endParaRPr lang="en-US" sz="950" dirty="0"/>
          </a:p>
        </p:txBody>
      </p:sp>
      <p:sp>
        <p:nvSpPr>
          <p:cNvPr id="21" name="Shape 19"/>
          <p:cNvSpPr/>
          <p:nvPr/>
        </p:nvSpPr>
        <p:spPr>
          <a:xfrm>
            <a:off x="2560320" y="3200400"/>
            <a:ext cx="1920240" cy="1463040"/>
          </a:xfrm>
          <a:prstGeom prst="rect">
            <a:avLst/>
          </a:prstGeom>
          <a:solidFill>
            <a:srgbClr val="F0F4FA"/>
          </a:solidFill>
          <a:ln/>
        </p:spPr>
      </p:sp>
      <p:sp>
        <p:nvSpPr>
          <p:cNvPr id="22" name="Text 20"/>
          <p:cNvSpPr/>
          <p:nvPr/>
        </p:nvSpPr>
        <p:spPr>
          <a:xfrm>
            <a:off x="2651760" y="3246120"/>
            <a:ext cx="1737360" cy="320040"/>
          </a:xfrm>
          <a:prstGeom prst="rect">
            <a:avLst/>
          </a:prstGeom>
          <a:noFill/>
          <a:ln/>
        </p:spPr>
        <p:txBody>
          <a:bodyPr wrap="square" lIns="0" tIns="0" rIns="0" bIns="0" rtlCol="0" anchor="ctr"/>
          <a:lstStyle/>
          <a:p>
            <a:pPr marL="0" indent="0">
              <a:buNone/>
            </a:pPr>
            <a:r>
              <a:rPr lang="en-US" sz="1100" b="1" dirty="0">
                <a:solidFill>
                  <a:srgbClr val="10428A"/>
                </a:solidFill>
                <a:latin typeface="Open Sans" pitchFamily="34" charset="0"/>
                <a:ea typeface="Open Sans" pitchFamily="34" charset="-122"/>
                <a:cs typeface="Open Sans" pitchFamily="34" charset="-120"/>
              </a:rPr>
              <a:t>Independent antibody</a:t>
            </a:r>
            <a:endParaRPr lang="en-US" sz="1100" dirty="0"/>
          </a:p>
        </p:txBody>
      </p:sp>
      <p:sp>
        <p:nvSpPr>
          <p:cNvPr id="23" name="Text 21"/>
          <p:cNvSpPr/>
          <p:nvPr/>
        </p:nvSpPr>
        <p:spPr>
          <a:xfrm>
            <a:off x="2651760" y="3566160"/>
            <a:ext cx="1737360" cy="1005840"/>
          </a:xfrm>
          <a:prstGeom prst="rect">
            <a:avLst/>
          </a:prstGeom>
          <a:noFill/>
          <a:ln/>
        </p:spPr>
        <p:txBody>
          <a:bodyPr wrap="square" rtlCol="0" anchor="ctr"/>
          <a:lstStyle/>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Two antibodies, different</a:t>
            </a:r>
            <a:endParaRPr lang="en-US" sz="950" dirty="0"/>
          </a:p>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epitopes. Pattern should</a:t>
            </a:r>
            <a:endParaRPr lang="en-US" sz="950" dirty="0"/>
          </a:p>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correlate.</a:t>
            </a:r>
            <a:endParaRPr lang="en-US" sz="950" dirty="0"/>
          </a:p>
        </p:txBody>
      </p:sp>
      <p:sp>
        <p:nvSpPr>
          <p:cNvPr id="24" name="Shape 22"/>
          <p:cNvSpPr/>
          <p:nvPr/>
        </p:nvSpPr>
        <p:spPr>
          <a:xfrm>
            <a:off x="4754880" y="3200400"/>
            <a:ext cx="1920240" cy="1463040"/>
          </a:xfrm>
          <a:prstGeom prst="rect">
            <a:avLst/>
          </a:prstGeom>
          <a:solidFill>
            <a:srgbClr val="F0F4FA"/>
          </a:solidFill>
          <a:ln/>
        </p:spPr>
      </p:sp>
      <p:sp>
        <p:nvSpPr>
          <p:cNvPr id="25" name="Text 23"/>
          <p:cNvSpPr/>
          <p:nvPr/>
        </p:nvSpPr>
        <p:spPr>
          <a:xfrm>
            <a:off x="4846320" y="3246120"/>
            <a:ext cx="1737360" cy="320040"/>
          </a:xfrm>
          <a:prstGeom prst="rect">
            <a:avLst/>
          </a:prstGeom>
          <a:noFill/>
          <a:ln/>
        </p:spPr>
        <p:txBody>
          <a:bodyPr wrap="square" lIns="0" tIns="0" rIns="0" bIns="0" rtlCol="0" anchor="ctr"/>
          <a:lstStyle/>
          <a:p>
            <a:pPr marL="0" indent="0">
              <a:buNone/>
            </a:pPr>
            <a:r>
              <a:rPr lang="en-US" sz="1100" b="1" dirty="0">
                <a:solidFill>
                  <a:srgbClr val="10428A"/>
                </a:solidFill>
                <a:latin typeface="Open Sans" pitchFamily="34" charset="0"/>
                <a:ea typeface="Open Sans" pitchFamily="34" charset="-122"/>
                <a:cs typeface="Open Sans" pitchFamily="34" charset="-120"/>
              </a:rPr>
              <a:t>Orthogonal</a:t>
            </a:r>
            <a:endParaRPr lang="en-US" sz="1100" dirty="0"/>
          </a:p>
        </p:txBody>
      </p:sp>
      <p:sp>
        <p:nvSpPr>
          <p:cNvPr id="26" name="Text 24"/>
          <p:cNvSpPr/>
          <p:nvPr/>
        </p:nvSpPr>
        <p:spPr>
          <a:xfrm>
            <a:off x="4846320" y="3566160"/>
            <a:ext cx="1737360" cy="1005840"/>
          </a:xfrm>
          <a:prstGeom prst="rect">
            <a:avLst/>
          </a:prstGeom>
          <a:noFill/>
          <a:ln/>
        </p:spPr>
        <p:txBody>
          <a:bodyPr wrap="square" rtlCol="0" anchor="ctr"/>
          <a:lstStyle/>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Compare with antibody-</a:t>
            </a:r>
            <a:endParaRPr lang="en-US" sz="950" dirty="0"/>
          </a:p>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independent methods.</a:t>
            </a:r>
            <a:endParaRPr lang="en-US" sz="950" dirty="0"/>
          </a:p>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Does not rule out</a:t>
            </a:r>
            <a:endParaRPr lang="en-US" sz="950" dirty="0"/>
          </a:p>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non-specific binding.</a:t>
            </a:r>
            <a:endParaRPr lang="en-US" sz="950" dirty="0"/>
          </a:p>
        </p:txBody>
      </p:sp>
      <p:sp>
        <p:nvSpPr>
          <p:cNvPr id="27" name="Shape 25"/>
          <p:cNvSpPr/>
          <p:nvPr/>
        </p:nvSpPr>
        <p:spPr>
          <a:xfrm>
            <a:off x="6949440" y="3200400"/>
            <a:ext cx="1920240" cy="1463040"/>
          </a:xfrm>
          <a:prstGeom prst="rect">
            <a:avLst/>
          </a:prstGeom>
          <a:solidFill>
            <a:srgbClr val="F0F4FA"/>
          </a:solidFill>
          <a:ln/>
        </p:spPr>
      </p:sp>
      <p:sp>
        <p:nvSpPr>
          <p:cNvPr id="28" name="Text 26"/>
          <p:cNvSpPr/>
          <p:nvPr/>
        </p:nvSpPr>
        <p:spPr>
          <a:xfrm>
            <a:off x="7040880" y="3246120"/>
            <a:ext cx="1737360" cy="320040"/>
          </a:xfrm>
          <a:prstGeom prst="rect">
            <a:avLst/>
          </a:prstGeom>
          <a:noFill/>
          <a:ln/>
        </p:spPr>
        <p:txBody>
          <a:bodyPr wrap="square" lIns="0" tIns="0" rIns="0" bIns="0" rtlCol="0" anchor="ctr"/>
          <a:lstStyle/>
          <a:p>
            <a:pPr marL="0" indent="0">
              <a:buNone/>
            </a:pPr>
            <a:r>
              <a:rPr lang="en-US" sz="1100" b="1" dirty="0">
                <a:solidFill>
                  <a:srgbClr val="10428A"/>
                </a:solidFill>
                <a:latin typeface="Open Sans" pitchFamily="34" charset="0"/>
                <a:ea typeface="Open Sans" pitchFamily="34" charset="-122"/>
                <a:cs typeface="Open Sans" pitchFamily="34" charset="-120"/>
              </a:rPr>
              <a:t>Cell treatment</a:t>
            </a:r>
            <a:endParaRPr lang="en-US" sz="1100" dirty="0"/>
          </a:p>
        </p:txBody>
      </p:sp>
      <p:sp>
        <p:nvSpPr>
          <p:cNvPr id="29" name="Text 27"/>
          <p:cNvSpPr/>
          <p:nvPr/>
        </p:nvSpPr>
        <p:spPr>
          <a:xfrm>
            <a:off x="7040880" y="3566160"/>
            <a:ext cx="1737360" cy="1005840"/>
          </a:xfrm>
          <a:prstGeom prst="rect">
            <a:avLst/>
          </a:prstGeom>
          <a:noFill/>
          <a:ln/>
        </p:spPr>
        <p:txBody>
          <a:bodyPr wrap="square" rtlCol="0" anchor="ctr"/>
          <a:lstStyle/>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Confirm expected change</a:t>
            </a:r>
            <a:endParaRPr lang="en-US" sz="950" dirty="0"/>
          </a:p>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in staining. Correlate</a:t>
            </a:r>
            <a:endParaRPr lang="en-US" sz="950" dirty="0"/>
          </a:p>
          <a:p>
            <a:pPr marL="0" indent="0">
              <a:lnSpc>
                <a:spcPct val="125000"/>
              </a:lnSpc>
              <a:buNone/>
            </a:pPr>
            <a:r>
              <a:rPr lang="en-US" sz="950" dirty="0">
                <a:solidFill>
                  <a:srgbClr val="2D3748"/>
                </a:solidFill>
                <a:latin typeface="Open Sans" pitchFamily="34" charset="0"/>
                <a:ea typeface="Open Sans" pitchFamily="34" charset="-122"/>
                <a:cs typeface="Open Sans" pitchFamily="34" charset="-120"/>
              </a:rPr>
              <a:t>with RNA/proteomics.</a:t>
            </a:r>
            <a:endParaRPr lang="en-US" sz="9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home/claude/mc_tmem106b_wb.png"/>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4892040"/>
            <a:ext cx="9144000" cy="251460"/>
          </a:xfrm>
          <a:prstGeom prst="rect">
            <a:avLst/>
          </a:prstGeom>
          <a:solidFill>
            <a:srgbClr val="10428A"/>
          </a:solidFill>
          <a:ln/>
        </p:spPr>
      </p:sp>
      <p:sp>
        <p:nvSpPr>
          <p:cNvPr id="3" name="Text 1"/>
          <p:cNvSpPr/>
          <p:nvPr/>
        </p:nvSpPr>
        <p:spPr>
          <a:xfrm>
            <a:off x="365760" y="4892040"/>
            <a:ext cx="5486400" cy="251460"/>
          </a:xfrm>
          <a:prstGeom prst="rect">
            <a:avLst/>
          </a:prstGeom>
          <a:noFill/>
          <a:ln/>
        </p:spPr>
        <p:txBody>
          <a:bodyPr wrap="square" rtlCol="0" anchor="ctr"/>
          <a:lstStyle/>
          <a:p>
            <a:pPr marL="0" indent="0">
              <a:buNone/>
            </a:pPr>
            <a:r>
              <a:rPr lang="en-US" sz="900" dirty="0">
                <a:solidFill>
                  <a:srgbClr val="86BEF0"/>
                </a:solidFill>
                <a:latin typeface="Open Sans" pitchFamily="34" charset="0"/>
                <a:ea typeface="Open Sans" pitchFamily="34" charset="-122"/>
                <a:cs typeface="Open Sans" pitchFamily="34" charset="-120"/>
              </a:rPr>
              <a:t>OGA Champions Workshop — Key Messages</a:t>
            </a:r>
            <a:endParaRPr lang="en-US" sz="900" dirty="0"/>
          </a:p>
        </p:txBody>
      </p:sp>
      <p:sp>
        <p:nvSpPr>
          <p:cNvPr id="4" name="Text 2"/>
          <p:cNvSpPr/>
          <p:nvPr/>
        </p:nvSpPr>
        <p:spPr>
          <a:xfrm>
            <a:off x="5486400" y="4892040"/>
            <a:ext cx="3291840" cy="251460"/>
          </a:xfrm>
          <a:prstGeom prst="rect">
            <a:avLst/>
          </a:prstGeom>
          <a:noFill/>
          <a:ln/>
        </p:spPr>
        <p:txBody>
          <a:bodyPr wrap="square" rtlCol="0" anchor="ctr"/>
          <a:lstStyle/>
          <a:p>
            <a:pPr marL="0" indent="0" algn="r">
              <a:buNone/>
            </a:pPr>
            <a:r>
              <a:rPr lang="en-US" sz="900" dirty="0">
                <a:solidFill>
                  <a:srgbClr val="86BEF0"/>
                </a:solidFill>
                <a:latin typeface="Open Sans" pitchFamily="34" charset="0"/>
                <a:ea typeface="Open Sans" pitchFamily="34" charset="-122"/>
                <a:cs typeface="Open Sans" pitchFamily="34" charset="-120"/>
              </a:rPr>
              <a:t>onlygoodantibodies.co.uk</a:t>
            </a:r>
            <a:endParaRPr lang="en-US" sz="900" dirty="0"/>
          </a:p>
        </p:txBody>
      </p:sp>
      <p:sp>
        <p:nvSpPr>
          <p:cNvPr id="5" name="Text 3"/>
          <p:cNvSpPr/>
          <p:nvPr/>
        </p:nvSpPr>
        <p:spPr>
          <a:xfrm>
            <a:off x="365760" y="182880"/>
            <a:ext cx="8229600" cy="548640"/>
          </a:xfrm>
          <a:prstGeom prst="rect">
            <a:avLst/>
          </a:prstGeom>
          <a:noFill/>
          <a:ln/>
        </p:spPr>
        <p:txBody>
          <a:bodyPr wrap="square" lIns="0" tIns="0" rIns="0" bIns="0" rtlCol="0" anchor="ctr"/>
          <a:lstStyle/>
          <a:p>
            <a:pPr marL="0" indent="0">
              <a:buNone/>
            </a:pPr>
            <a:r>
              <a:rPr lang="en-US" sz="2400" b="1" dirty="0">
                <a:solidFill>
                  <a:srgbClr val="10428A"/>
                </a:solidFill>
                <a:latin typeface="Open Sans" pitchFamily="34" charset="0"/>
                <a:ea typeface="Open Sans" pitchFamily="34" charset="-122"/>
                <a:cs typeface="Open Sans" pitchFamily="34" charset="-120"/>
              </a:rPr>
              <a:t>What the data tells us</a:t>
            </a:r>
            <a:endParaRPr lang="en-US" sz="2400" dirty="0"/>
          </a:p>
        </p:txBody>
      </p:sp>
      <p:sp>
        <p:nvSpPr>
          <p:cNvPr id="6" name="Shape 4"/>
          <p:cNvSpPr/>
          <p:nvPr/>
        </p:nvSpPr>
        <p:spPr>
          <a:xfrm>
            <a:off x="365760" y="822960"/>
            <a:ext cx="4023360" cy="3840480"/>
          </a:xfrm>
          <a:prstGeom prst="rect">
            <a:avLst/>
          </a:prstGeom>
          <a:solidFill>
            <a:srgbClr val="F0F4FA"/>
          </a:solidFill>
          <a:ln/>
        </p:spPr>
      </p:sp>
      <p:sp>
        <p:nvSpPr>
          <p:cNvPr id="7" name="Text 5"/>
          <p:cNvSpPr/>
          <p:nvPr/>
        </p:nvSpPr>
        <p:spPr>
          <a:xfrm>
            <a:off x="548640" y="914400"/>
            <a:ext cx="3657600" cy="365760"/>
          </a:xfrm>
          <a:prstGeom prst="rect">
            <a:avLst/>
          </a:prstGeom>
          <a:noFill/>
          <a:ln/>
        </p:spPr>
        <p:txBody>
          <a:bodyPr wrap="square" lIns="0" tIns="0" rIns="0" bIns="0" rtlCol="0" anchor="ctr"/>
          <a:lstStyle/>
          <a:p>
            <a:pPr marL="0" indent="0">
              <a:buNone/>
            </a:pPr>
            <a:r>
              <a:rPr lang="en-US" sz="1400" b="1" dirty="0">
                <a:solidFill>
                  <a:srgbClr val="10428A"/>
                </a:solidFill>
                <a:latin typeface="Open Sans" pitchFamily="34" charset="0"/>
                <a:ea typeface="Open Sans" pitchFamily="34" charset="-122"/>
                <a:cs typeface="Open Sans" pitchFamily="34" charset="-120"/>
              </a:rPr>
              <a:t>Recombinant antibodies outperform</a:t>
            </a:r>
            <a:endParaRPr lang="en-US" sz="1400" dirty="0"/>
          </a:p>
        </p:txBody>
      </p:sp>
      <p:pic>
        <p:nvPicPr>
          <p:cNvPr id="8" name="Image 0" descr="/home/claude/mc_performance_clonality.png"/>
          <p:cNvPicPr>
            <a:picLocks noChangeAspect="1"/>
          </p:cNvPicPr>
          <p:nvPr/>
        </p:nvPicPr>
        <p:blipFill>
          <a:blip r:embed="rId3"/>
          <a:srcRect/>
          <a:stretch/>
        </p:blipFill>
        <p:spPr>
          <a:xfrm>
            <a:off x="457200" y="1371600"/>
            <a:ext cx="3840480" cy="2194560"/>
          </a:xfrm>
          <a:prstGeom prst="rect">
            <a:avLst/>
          </a:prstGeom>
        </p:spPr>
      </p:pic>
      <p:sp>
        <p:nvSpPr>
          <p:cNvPr id="9" name="Text 6"/>
          <p:cNvSpPr/>
          <p:nvPr/>
        </p:nvSpPr>
        <p:spPr>
          <a:xfrm>
            <a:off x="548640" y="3657600"/>
            <a:ext cx="3657600" cy="731520"/>
          </a:xfrm>
          <a:prstGeom prst="rect">
            <a:avLst/>
          </a:prstGeom>
          <a:noFill/>
          <a:ln/>
        </p:spPr>
        <p:txBody>
          <a:bodyPr wrap="square" rtlCol="0" anchor="ctr"/>
          <a:lstStyle/>
          <a:p>
            <a:pPr marL="0" indent="0">
              <a:lnSpc>
                <a:spcPct val="130000"/>
              </a:lnSpc>
              <a:buNone/>
            </a:pPr>
            <a:r>
              <a:rPr lang="en-US" sz="1100" dirty="0">
                <a:solidFill>
                  <a:srgbClr val="2D3748"/>
                </a:solidFill>
                <a:latin typeface="Open Sans" pitchFamily="34" charset="0"/>
                <a:ea typeface="Open Sans" pitchFamily="34" charset="-122"/>
                <a:cs typeface="Open Sans" pitchFamily="34" charset="-120"/>
              </a:rPr>
              <a:t>Recombinants consistently had the highest</a:t>
            </a:r>
            <a:endParaRPr lang="en-US" sz="1100" dirty="0"/>
          </a:p>
          <a:p>
            <a:pPr marL="0" indent="0">
              <a:lnSpc>
                <a:spcPct val="130000"/>
              </a:lnSpc>
              <a:buNone/>
            </a:pPr>
            <a:r>
              <a:rPr lang="en-US" sz="1100" dirty="0">
                <a:solidFill>
                  <a:srgbClr val="2D3748"/>
                </a:solidFill>
                <a:latin typeface="Open Sans" pitchFamily="34" charset="0"/>
                <a:ea typeface="Open Sans" pitchFamily="34" charset="-122"/>
                <a:cs typeface="Open Sans" pitchFamily="34" charset="-120"/>
              </a:rPr>
              <a:t>pass rates across WB, IP, and IF.</a:t>
            </a:r>
            <a:endParaRPr lang="en-US" sz="1100" dirty="0"/>
          </a:p>
        </p:txBody>
      </p:sp>
      <p:sp>
        <p:nvSpPr>
          <p:cNvPr id="10" name="Shape 7"/>
          <p:cNvSpPr/>
          <p:nvPr/>
        </p:nvSpPr>
        <p:spPr>
          <a:xfrm>
            <a:off x="4754880" y="822960"/>
            <a:ext cx="4023360" cy="3840480"/>
          </a:xfrm>
          <a:prstGeom prst="rect">
            <a:avLst/>
          </a:prstGeom>
          <a:solidFill>
            <a:srgbClr val="F0F4FA"/>
          </a:solidFill>
          <a:ln/>
        </p:spPr>
      </p:sp>
      <p:sp>
        <p:nvSpPr>
          <p:cNvPr id="11" name="Text 8"/>
          <p:cNvSpPr/>
          <p:nvPr/>
        </p:nvSpPr>
        <p:spPr>
          <a:xfrm>
            <a:off x="4937760" y="914400"/>
            <a:ext cx="3657600" cy="365760"/>
          </a:xfrm>
          <a:prstGeom prst="rect">
            <a:avLst/>
          </a:prstGeom>
          <a:noFill/>
          <a:ln/>
        </p:spPr>
        <p:txBody>
          <a:bodyPr wrap="square" lIns="0" tIns="0" rIns="0" bIns="0" rtlCol="0" anchor="ctr"/>
          <a:lstStyle/>
          <a:p>
            <a:pPr marL="0" indent="0">
              <a:buNone/>
            </a:pPr>
            <a:r>
              <a:rPr lang="en-US" sz="1400" b="1" dirty="0">
                <a:solidFill>
                  <a:srgbClr val="10428A"/>
                </a:solidFill>
                <a:latin typeface="Open Sans" pitchFamily="34" charset="0"/>
                <a:ea typeface="Open Sans" pitchFamily="34" charset="-122"/>
                <a:cs typeface="Open Sans" pitchFamily="34" charset="-120"/>
              </a:rPr>
              <a:t>Genetic validation is most predictive</a:t>
            </a:r>
            <a:endParaRPr lang="en-US" sz="1400" dirty="0"/>
          </a:p>
        </p:txBody>
      </p:sp>
      <p:pic>
        <p:nvPicPr>
          <p:cNvPr id="12" name="Image 1" descr="/home/claude/mc_performance_validation.png"/>
          <p:cNvPicPr>
            <a:picLocks noChangeAspect="1"/>
          </p:cNvPicPr>
          <p:nvPr/>
        </p:nvPicPr>
        <p:blipFill>
          <a:blip r:embed="rId4"/>
          <a:srcRect/>
          <a:stretch/>
        </p:blipFill>
        <p:spPr>
          <a:xfrm>
            <a:off x="4846320" y="1371600"/>
            <a:ext cx="3840480" cy="2194560"/>
          </a:xfrm>
          <a:prstGeom prst="rect">
            <a:avLst/>
          </a:prstGeom>
        </p:spPr>
      </p:pic>
      <p:sp>
        <p:nvSpPr>
          <p:cNvPr id="13" name="Text 9"/>
          <p:cNvSpPr/>
          <p:nvPr/>
        </p:nvSpPr>
        <p:spPr>
          <a:xfrm>
            <a:off x="4937760" y="3657600"/>
            <a:ext cx="3657600" cy="731520"/>
          </a:xfrm>
          <a:prstGeom prst="rect">
            <a:avLst/>
          </a:prstGeom>
          <a:noFill/>
          <a:ln/>
        </p:spPr>
        <p:txBody>
          <a:bodyPr wrap="square" rtlCol="0" anchor="ctr"/>
          <a:lstStyle/>
          <a:p>
            <a:pPr marL="0" indent="0">
              <a:lnSpc>
                <a:spcPct val="130000"/>
              </a:lnSpc>
              <a:buNone/>
            </a:pPr>
            <a:r>
              <a:rPr lang="en-US" sz="1100" dirty="0">
                <a:solidFill>
                  <a:srgbClr val="2D3748"/>
                </a:solidFill>
                <a:latin typeface="Open Sans" pitchFamily="34" charset="0"/>
                <a:ea typeface="Open Sans" pitchFamily="34" charset="-122"/>
                <a:cs typeface="Open Sans" pitchFamily="34" charset="-120"/>
              </a:rPr>
              <a:t>Orthogonal vendor data poorly predicts</a:t>
            </a:r>
            <a:endParaRPr lang="en-US" sz="1100" dirty="0"/>
          </a:p>
          <a:p>
            <a:pPr marL="0" indent="0">
              <a:lnSpc>
                <a:spcPct val="130000"/>
              </a:lnSpc>
              <a:buNone/>
            </a:pPr>
            <a:r>
              <a:rPr lang="en-US" sz="1100" dirty="0">
                <a:solidFill>
                  <a:srgbClr val="2D3748"/>
                </a:solidFill>
                <a:latin typeface="Open Sans" pitchFamily="34" charset="0"/>
                <a:ea typeface="Open Sans" pitchFamily="34" charset="-122"/>
                <a:cs typeface="Open Sans" pitchFamily="34" charset="-120"/>
              </a:rPr>
              <a:t>real-world performance, especially for IF.</a:t>
            </a:r>
            <a:endParaRPr lang="en-US" sz="1100" dirty="0"/>
          </a:p>
          <a:p>
            <a:pPr marL="0" indent="0">
              <a:lnSpc>
                <a:spcPct val="130000"/>
              </a:lnSpc>
              <a:buNone/>
            </a:pPr>
            <a:r>
              <a:rPr lang="en-US" sz="1100" dirty="0">
                <a:solidFill>
                  <a:srgbClr val="2D3748"/>
                </a:solidFill>
                <a:latin typeface="Open Sans" pitchFamily="34" charset="0"/>
                <a:ea typeface="Open Sans" pitchFamily="34" charset="-122"/>
                <a:cs typeface="Open Sans" pitchFamily="34" charset="-120"/>
              </a:rPr>
              <a:t>Look for KO/KD data.</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home/claude/mc_rrid_solution.png"/>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0428A"/>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86BEF0"/>
          </a:solidFill>
          <a:ln/>
        </p:spPr>
      </p:sp>
      <p:sp>
        <p:nvSpPr>
          <p:cNvPr id="3" name="Text 1"/>
          <p:cNvSpPr/>
          <p:nvPr/>
        </p:nvSpPr>
        <p:spPr>
          <a:xfrm>
            <a:off x="457200" y="274320"/>
            <a:ext cx="8229600" cy="548640"/>
          </a:xfrm>
          <a:prstGeom prst="rect">
            <a:avLst/>
          </a:prstGeom>
          <a:noFill/>
          <a:ln/>
        </p:spPr>
        <p:txBody>
          <a:bodyPr wrap="square" lIns="0" tIns="0" rIns="0" bIns="0" rtlCol="0" anchor="ctr"/>
          <a:lstStyle/>
          <a:p>
            <a:pPr marL="0" indent="0">
              <a:buNone/>
            </a:pPr>
            <a:r>
              <a:rPr lang="en-US" sz="2600" b="1" dirty="0">
                <a:solidFill>
                  <a:srgbClr val="FFFFFF"/>
                </a:solidFill>
                <a:latin typeface="Open Sans" pitchFamily="34" charset="0"/>
                <a:ea typeface="Open Sans" pitchFamily="34" charset="-122"/>
                <a:cs typeface="Open Sans" pitchFamily="34" charset="-120"/>
              </a:rPr>
              <a:t>Key takeaways</a:t>
            </a:r>
            <a:endParaRPr lang="en-US" sz="2600" dirty="0"/>
          </a:p>
        </p:txBody>
      </p:sp>
      <p:sp>
        <p:nvSpPr>
          <p:cNvPr id="4" name="Shape 2"/>
          <p:cNvSpPr/>
          <p:nvPr/>
        </p:nvSpPr>
        <p:spPr>
          <a:xfrm>
            <a:off x="457200" y="1005840"/>
            <a:ext cx="73152" cy="365760"/>
          </a:xfrm>
          <a:prstGeom prst="rect">
            <a:avLst/>
          </a:prstGeom>
          <a:solidFill>
            <a:srgbClr val="86BEF0"/>
          </a:solidFill>
          <a:ln/>
        </p:spPr>
      </p:sp>
      <p:sp>
        <p:nvSpPr>
          <p:cNvPr id="5" name="Text 3"/>
          <p:cNvSpPr/>
          <p:nvPr/>
        </p:nvSpPr>
        <p:spPr>
          <a:xfrm>
            <a:off x="731520" y="1005840"/>
            <a:ext cx="7772400" cy="365760"/>
          </a:xfrm>
          <a:prstGeom prst="rect">
            <a:avLst/>
          </a:prstGeom>
          <a:noFill/>
          <a:ln/>
        </p:spPr>
        <p:txBody>
          <a:bodyPr wrap="square" rtlCol="0" anchor="ctr"/>
          <a:lstStyle/>
          <a:p>
            <a:pPr marL="0" indent="0">
              <a:buNone/>
            </a:pPr>
            <a:r>
              <a:rPr lang="en-US" sz="1500" dirty="0">
                <a:solidFill>
                  <a:srgbClr val="C8D6E5"/>
                </a:solidFill>
                <a:latin typeface="Open Sans" pitchFamily="34" charset="0"/>
                <a:ea typeface="Open Sans" pitchFamily="34" charset="-122"/>
                <a:cs typeface="Open Sans" pitchFamily="34" charset="-120"/>
              </a:rPr>
              <a:t>Your antibody might not detect the protein you think</a:t>
            </a:r>
            <a:endParaRPr lang="en-US" sz="1500" dirty="0"/>
          </a:p>
        </p:txBody>
      </p:sp>
      <p:sp>
        <p:nvSpPr>
          <p:cNvPr id="6" name="Shape 4"/>
          <p:cNvSpPr/>
          <p:nvPr/>
        </p:nvSpPr>
        <p:spPr>
          <a:xfrm>
            <a:off x="457200" y="1554480"/>
            <a:ext cx="73152" cy="365760"/>
          </a:xfrm>
          <a:prstGeom prst="rect">
            <a:avLst/>
          </a:prstGeom>
          <a:solidFill>
            <a:srgbClr val="86BEF0"/>
          </a:solidFill>
          <a:ln/>
        </p:spPr>
      </p:sp>
      <p:sp>
        <p:nvSpPr>
          <p:cNvPr id="7" name="Text 5"/>
          <p:cNvSpPr/>
          <p:nvPr/>
        </p:nvSpPr>
        <p:spPr>
          <a:xfrm>
            <a:off x="731520" y="1554480"/>
            <a:ext cx="7772400" cy="365760"/>
          </a:xfrm>
          <a:prstGeom prst="rect">
            <a:avLst/>
          </a:prstGeom>
          <a:noFill/>
          <a:ln/>
        </p:spPr>
        <p:txBody>
          <a:bodyPr wrap="square" rtlCol="0" anchor="ctr"/>
          <a:lstStyle/>
          <a:p>
            <a:pPr marL="0" indent="0">
              <a:buNone/>
            </a:pPr>
            <a:r>
              <a:rPr lang="en-US" sz="1500" dirty="0">
                <a:solidFill>
                  <a:srgbClr val="C8D6E5"/>
                </a:solidFill>
                <a:latin typeface="Open Sans" pitchFamily="34" charset="0"/>
                <a:ea typeface="Open Sans" pitchFamily="34" charset="-122"/>
                <a:cs typeface="Open Sans" pitchFamily="34" charset="-120"/>
              </a:rPr>
              <a:t>Validation is vital — and context-specific</a:t>
            </a:r>
            <a:endParaRPr lang="en-US" sz="1500" dirty="0"/>
          </a:p>
        </p:txBody>
      </p:sp>
      <p:sp>
        <p:nvSpPr>
          <p:cNvPr id="8" name="Shape 6"/>
          <p:cNvSpPr/>
          <p:nvPr/>
        </p:nvSpPr>
        <p:spPr>
          <a:xfrm>
            <a:off x="457200" y="2103120"/>
            <a:ext cx="73152" cy="365760"/>
          </a:xfrm>
          <a:prstGeom prst="rect">
            <a:avLst/>
          </a:prstGeom>
          <a:solidFill>
            <a:srgbClr val="86BEF0"/>
          </a:solidFill>
          <a:ln/>
        </p:spPr>
      </p:sp>
      <p:sp>
        <p:nvSpPr>
          <p:cNvPr id="9" name="Text 7"/>
          <p:cNvSpPr/>
          <p:nvPr/>
        </p:nvSpPr>
        <p:spPr>
          <a:xfrm>
            <a:off x="731520" y="2103120"/>
            <a:ext cx="7772400" cy="365760"/>
          </a:xfrm>
          <a:prstGeom prst="rect">
            <a:avLst/>
          </a:prstGeom>
          <a:noFill/>
          <a:ln/>
        </p:spPr>
        <p:txBody>
          <a:bodyPr wrap="square" rtlCol="0" anchor="ctr"/>
          <a:lstStyle/>
          <a:p>
            <a:pPr marL="0" indent="0">
              <a:buNone/>
            </a:pPr>
            <a:r>
              <a:rPr lang="en-US" sz="1500" dirty="0">
                <a:solidFill>
                  <a:srgbClr val="C8D6E5"/>
                </a:solidFill>
                <a:latin typeface="Open Sans" pitchFamily="34" charset="0"/>
                <a:ea typeface="Open Sans" pitchFamily="34" charset="-122"/>
                <a:cs typeface="Open Sans" pitchFamily="34" charset="-120"/>
              </a:rPr>
              <a:t>Genetic strategies (KO/KD) give the strongest evidence</a:t>
            </a:r>
            <a:endParaRPr lang="en-US" sz="1500" dirty="0"/>
          </a:p>
        </p:txBody>
      </p:sp>
      <p:sp>
        <p:nvSpPr>
          <p:cNvPr id="10" name="Shape 8"/>
          <p:cNvSpPr/>
          <p:nvPr/>
        </p:nvSpPr>
        <p:spPr>
          <a:xfrm>
            <a:off x="457200" y="2651760"/>
            <a:ext cx="73152" cy="365760"/>
          </a:xfrm>
          <a:prstGeom prst="rect">
            <a:avLst/>
          </a:prstGeom>
          <a:solidFill>
            <a:srgbClr val="86BEF0"/>
          </a:solidFill>
          <a:ln/>
        </p:spPr>
      </p:sp>
      <p:sp>
        <p:nvSpPr>
          <p:cNvPr id="11" name="Text 9"/>
          <p:cNvSpPr/>
          <p:nvPr/>
        </p:nvSpPr>
        <p:spPr>
          <a:xfrm>
            <a:off x="731520" y="2651760"/>
            <a:ext cx="7772400" cy="365760"/>
          </a:xfrm>
          <a:prstGeom prst="rect">
            <a:avLst/>
          </a:prstGeom>
          <a:noFill/>
          <a:ln/>
        </p:spPr>
        <p:txBody>
          <a:bodyPr wrap="square" rtlCol="0" anchor="ctr"/>
          <a:lstStyle/>
          <a:p>
            <a:pPr marL="0" indent="0">
              <a:buNone/>
            </a:pPr>
            <a:r>
              <a:rPr lang="en-US" sz="1500" dirty="0">
                <a:solidFill>
                  <a:srgbClr val="C8D6E5"/>
                </a:solidFill>
                <a:latin typeface="Open Sans" pitchFamily="34" charset="0"/>
                <a:ea typeface="Open Sans" pitchFamily="34" charset="-122"/>
                <a:cs typeface="Open Sans" pitchFamily="34" charset="-120"/>
              </a:rPr>
              <a:t>Recombinant antibodies perform better and are more reproducible</a:t>
            </a:r>
            <a:endParaRPr lang="en-US" sz="1500" dirty="0"/>
          </a:p>
        </p:txBody>
      </p:sp>
      <p:sp>
        <p:nvSpPr>
          <p:cNvPr id="12" name="Shape 10"/>
          <p:cNvSpPr/>
          <p:nvPr/>
        </p:nvSpPr>
        <p:spPr>
          <a:xfrm>
            <a:off x="457200" y="3200400"/>
            <a:ext cx="73152" cy="365760"/>
          </a:xfrm>
          <a:prstGeom prst="rect">
            <a:avLst/>
          </a:prstGeom>
          <a:solidFill>
            <a:srgbClr val="86BEF0"/>
          </a:solidFill>
          <a:ln/>
        </p:spPr>
      </p:sp>
      <p:sp>
        <p:nvSpPr>
          <p:cNvPr id="13" name="Text 11"/>
          <p:cNvSpPr/>
          <p:nvPr/>
        </p:nvSpPr>
        <p:spPr>
          <a:xfrm>
            <a:off x="731520" y="3200400"/>
            <a:ext cx="7772400" cy="365760"/>
          </a:xfrm>
          <a:prstGeom prst="rect">
            <a:avLst/>
          </a:prstGeom>
          <a:noFill/>
          <a:ln/>
        </p:spPr>
        <p:txBody>
          <a:bodyPr wrap="square" rtlCol="0" anchor="ctr"/>
          <a:lstStyle/>
          <a:p>
            <a:pPr marL="0" indent="0">
              <a:buNone/>
            </a:pPr>
            <a:r>
              <a:rPr lang="en-US" sz="1500" dirty="0">
                <a:solidFill>
                  <a:srgbClr val="C8D6E5"/>
                </a:solidFill>
                <a:latin typeface="Open Sans" pitchFamily="34" charset="0"/>
                <a:ea typeface="Open Sans" pitchFamily="34" charset="-122"/>
                <a:cs typeface="Open Sans" pitchFamily="34" charset="-120"/>
              </a:rPr>
              <a:t>Look for genetic validation data when choosing antibodies</a:t>
            </a:r>
            <a:endParaRPr lang="en-US" sz="1500" dirty="0"/>
          </a:p>
        </p:txBody>
      </p:sp>
      <p:sp>
        <p:nvSpPr>
          <p:cNvPr id="14" name="Shape 12"/>
          <p:cNvSpPr/>
          <p:nvPr/>
        </p:nvSpPr>
        <p:spPr>
          <a:xfrm>
            <a:off x="457200" y="3749040"/>
            <a:ext cx="73152" cy="365760"/>
          </a:xfrm>
          <a:prstGeom prst="rect">
            <a:avLst/>
          </a:prstGeom>
          <a:solidFill>
            <a:srgbClr val="86BEF0"/>
          </a:solidFill>
          <a:ln/>
        </p:spPr>
      </p:sp>
      <p:sp>
        <p:nvSpPr>
          <p:cNvPr id="15" name="Text 13"/>
          <p:cNvSpPr/>
          <p:nvPr/>
        </p:nvSpPr>
        <p:spPr>
          <a:xfrm>
            <a:off x="731520" y="3749040"/>
            <a:ext cx="7772400" cy="365760"/>
          </a:xfrm>
          <a:prstGeom prst="rect">
            <a:avLst/>
          </a:prstGeom>
          <a:noFill/>
          <a:ln/>
        </p:spPr>
        <p:txBody>
          <a:bodyPr wrap="square" rtlCol="0" anchor="ctr"/>
          <a:lstStyle/>
          <a:p>
            <a:pPr marL="0" indent="0">
              <a:buNone/>
            </a:pPr>
            <a:r>
              <a:rPr lang="en-US" sz="1500" dirty="0">
                <a:solidFill>
                  <a:srgbClr val="C8D6E5"/>
                </a:solidFill>
                <a:latin typeface="Open Sans" pitchFamily="34" charset="0"/>
                <a:ea typeface="Open Sans" pitchFamily="34" charset="-122"/>
                <a:cs typeface="Open Sans" pitchFamily="34" charset="-120"/>
              </a:rPr>
              <a:t>Report your antibodies with RRIDs</a:t>
            </a:r>
            <a:endParaRPr lang="en-US" sz="1500" dirty="0"/>
          </a:p>
        </p:txBody>
      </p:sp>
      <p:sp>
        <p:nvSpPr>
          <p:cNvPr id="16" name="Text 14"/>
          <p:cNvSpPr/>
          <p:nvPr/>
        </p:nvSpPr>
        <p:spPr>
          <a:xfrm>
            <a:off x="457200" y="4480560"/>
            <a:ext cx="8229600" cy="365760"/>
          </a:xfrm>
          <a:prstGeom prst="rect">
            <a:avLst/>
          </a:prstGeom>
          <a:noFill/>
          <a:ln/>
        </p:spPr>
        <p:txBody>
          <a:bodyPr wrap="square" rtlCol="0" anchor="ctr"/>
          <a:lstStyle/>
          <a:p>
            <a:pPr marL="0" indent="0">
              <a:buNone/>
            </a:pPr>
            <a:r>
              <a:rPr lang="en-US" sz="1800" b="1" i="1" dirty="0">
                <a:solidFill>
                  <a:srgbClr val="86BEF0"/>
                </a:solidFill>
                <a:latin typeface="Open Sans" pitchFamily="34" charset="0"/>
                <a:ea typeface="Open Sans" pitchFamily="34" charset="-122"/>
                <a:cs typeface="Open Sans" pitchFamily="34" charset="-120"/>
              </a:rPr>
              <a:t>Now let’s find good antibodies for your targets.</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On-screen Show (16:9)</PresentationFormat>
  <Paragraphs>69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Antibody Choice and Use - Key Messages</dc:title>
  <dc:subject>PptxGenJS Presentation</dc:subject>
  <dc:creator>OGA Champions Programme</dc:creator>
  <cp:lastModifiedBy>Virk, Harvinder S. (Dr.)</cp:lastModifiedBy>
  <cp:revision>1</cp:revision>
  <dcterms:created xsi:type="dcterms:W3CDTF">2026-03-19T14:28:03Z</dcterms:created>
  <dcterms:modified xsi:type="dcterms:W3CDTF">2026-03-19T15:48:39Z</dcterms:modified>
</cp:coreProperties>
</file>